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1" r:id="rId3"/>
    <p:sldId id="258" r:id="rId4"/>
    <p:sldId id="263" r:id="rId5"/>
    <p:sldId id="262" r:id="rId6"/>
    <p:sldId id="264" r:id="rId7"/>
    <p:sldId id="276" r:id="rId8"/>
    <p:sldId id="277" r:id="rId9"/>
    <p:sldId id="278" r:id="rId10"/>
    <p:sldId id="279" r:id="rId11"/>
    <p:sldId id="284" r:id="rId12"/>
    <p:sldId id="281" r:id="rId13"/>
    <p:sldId id="282" r:id="rId14"/>
    <p:sldId id="265" r:id="rId15"/>
    <p:sldId id="267" r:id="rId16"/>
    <p:sldId id="269" r:id="rId17"/>
    <p:sldId id="266" r:id="rId18"/>
    <p:sldId id="270" r:id="rId19"/>
    <p:sldId id="273" r:id="rId20"/>
    <p:sldId id="274" r:id="rId21"/>
    <p:sldId id="275" r:id="rId22"/>
    <p:sldId id="271" r:id="rId23"/>
    <p:sldId id="272" r:id="rId24"/>
    <p:sldId id="280" r:id="rId25"/>
    <p:sldId id="283" r:id="rId26"/>
    <p:sldId id="260" r:id="rId27"/>
  </p:sldIdLst>
  <p:sldSz cx="12192000" cy="6858000"/>
  <p:notesSz cx="6858000" cy="9144000"/>
  <p:defaultTextStyle>
    <a:defPPr rtl="0">
      <a:defRPr lang="ja-JP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2" autoAdjust="0"/>
    <p:restoredTop sz="94648" autoAdjust="0"/>
  </p:normalViewPr>
  <p:slideViewPr>
    <p:cSldViewPr snapToGrid="0">
      <p:cViewPr varScale="1">
        <p:scale>
          <a:sx n="90" d="100"/>
          <a:sy n="90" d="100"/>
        </p:scale>
        <p:origin x="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noProof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2C99A2-90CF-41E3-8D1E-256E8D873E6B}" type="datetime1">
              <a:rPr lang="ja-JP" altLang="en-US" noProof="1" smtClean="0">
                <a:latin typeface="Meiryo UI" panose="020B0604030504040204" pitchFamily="50" charset="-128"/>
                <a:ea typeface="Meiryo UI" panose="020B0604030504040204" pitchFamily="50" charset="-128"/>
              </a:rPr>
              <a:t>2025/10/20</a:t>
            </a:fld>
            <a:endParaRPr lang="ja-JP" altLang="en-US" noProof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noProof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n-US" altLang="ja-JP" noProof="1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 noProof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1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259A2D4-520B-457F-842B-079DB8491286}" type="datetime1">
              <a:rPr lang="ja-JP" altLang="en-US" noProof="1" smtClean="0"/>
              <a:t>2025/10/20</a:t>
            </a:fld>
            <a:endParaRPr lang="ja-JP" altLang="en-US" noProof="1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1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1"/>
              <a:t>クリックしてマスター テキストのスタイルを編集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1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6B3AB32-59DF-41F1-9618-EDFBF5049629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noProof="1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ja-JP" noProof="1" smtClean="0"/>
              <a:t>1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8F6F9-A6BD-C498-F37F-1B85B03CA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9F7C971-6A55-6727-B1C6-41CC81024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3AB519C-B5A3-EF7C-86D0-6DBDD3555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21F1784-F287-6DE1-54D9-262BB1D76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10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907086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780C1-C2E8-E546-5119-B0176BFE5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8043818-BF1D-5EE9-C500-E9FEE043C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ADBE77A-5516-5D8B-1116-542F2C706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A7D352-9B56-07B8-AD50-E9E7F98F6B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11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473138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4B18A-57FF-6656-AD98-9D779D07D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A738D90-123D-FF7E-EFA3-FEE478C91F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F50A4A7-EF09-D502-A852-823248AE5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8ECDE6-4BB6-0342-9BC9-881719E05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12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391789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DEFFF-DA00-3DE3-71A7-F4A58A1E3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5429EF8-D18F-151B-E477-F7F34AB233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2E81888-7B8B-910B-44A3-755E25C27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E89429E-9DB0-2539-1FEA-AF6240453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13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533301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EAFA1-00E1-95E7-AE1C-786D4E0BF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258CCEF-73B7-E37E-534A-B270A5D80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8E062B7-3629-C0AA-B984-36DA69EAE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8744C-06C4-3773-5FD0-9DFB483E5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14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796993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BA25E-99BE-4E8C-2831-BA480B32A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73F06BF-BD11-C6C1-43FA-FDF308FAC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3B08EAB-0E01-520B-39C2-143B55C73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248A7E-F976-EFC2-C34F-AF3D382C1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15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102249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F774D-7562-D3E2-7EC7-72176FF50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CC1DC2C-1598-CCFD-EFF3-115452D0BD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AE9DC43-3197-C78F-CCBC-BA983C6CB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074CAFA-EA36-3067-FE57-0D1824E5F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16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71077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ADD2A-7603-F6ED-EFD6-B267E9F8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BF8D7C2-8333-5D1C-4A10-F06A40763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AD7EAE4-D115-E247-3C48-52F311D67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2508770-3A55-DDA5-5E33-A1055AF6E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17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611250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0A497-16C6-1F16-91E8-28F7749AB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D7CB607-9824-4DB7-8402-ABC7372B8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A093AF9-8762-ED00-AFE9-20958628A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CF5F35-B84E-AB10-E03C-73E036DD0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18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4073891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81A6E-7072-3A67-CDC1-DCCCB69A8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1AA7B55-B4A6-37E9-2D07-E43981549D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8B4F615-EB55-B7FE-4B13-078770126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D84D403-5F4B-A919-9398-5B1F1E5E38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19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309695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noProof="1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ja-JP" noProof="1" smtClean="0"/>
              <a:t>2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94FAD-52CA-79C3-0662-DFEA51904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F6B4A99-B35E-1589-EB52-D40483E51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BCEDADA-7C08-268C-D7FE-757EC0746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7FB106-E4A2-6999-EF02-46E89C97FF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20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687146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71836-5A6E-1FE2-68DC-A190E5117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FCD6203-6D0C-7F60-9468-757CCB43A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01FABE1-9FDC-139D-CE31-3CD90DD4E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963EED-B359-5CF4-50D6-BAE26D891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21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4005856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A5CA3-2F24-36D1-A945-BB2568763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A49505E-6780-4E31-819E-915FF0A91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CD22794-7D86-6EF7-5CAC-E457D96D1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B4F6CE4-49ED-EFFE-A438-CA7C372DE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22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736937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341F0-A2EE-2272-E4BF-070DA9E84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409357E-1B8D-1CAE-2EAC-6E5B40B77B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E5BC5F5-0736-53F8-EED1-F05347A57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686F89-3686-893D-3A58-0ABB216F8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23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4192934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3D608-5628-05F6-7AB5-0578BD9C0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E57E7EB-AF43-C1FF-4DF2-769773CA4A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6C098DC-5C3E-F96E-58F8-918E5BDDD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5A8183A-A179-3110-8177-0FC9A47CC2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24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3195180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CEA5B-5536-9870-400B-697C24E37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A63008E-3262-49AE-3666-9D7494A32F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C310925-D6C5-735C-A16B-CCA6341C7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8355447-7BF1-5E01-E3BB-5E67FAB36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25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855872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noProof="1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ja-JP" noProof="1" smtClean="0"/>
              <a:t>26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3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996620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EF7F-0D11-70F4-4771-9AF38E329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D51BEC0-2DF2-7F01-6DF9-7E0105D6A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5841C4A-BC35-BDD1-A27E-84FBBE411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A6D8AE6-5D91-4552-76B3-62F4607EE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4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048781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4BBFF-4952-3F0B-BF78-39A42E5A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6F38FE3-3B2C-30B6-8892-27172CA97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614F2EF-C0F8-00D1-63A1-9874AAEB3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8B334C-F21F-30BB-AA14-C08D7422E0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5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789786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723C5-EADB-A39D-BAFF-CE6FAE9D0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04D03CE-0080-93DE-E853-D0DC23DD1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7E23C25-E7ED-C2D2-5E25-E6EBB8A0C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71216C-7DA1-AD9C-397F-26CDA0FDE7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6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587838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A1346-A9DE-4E2F-5245-16020DA36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FAE20CE-E50D-3D80-C68B-9B01BC90A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003D7D2-4D51-09C8-FA7D-0BBD0BDEB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34F8AB8-E9BC-68E5-D40B-61E5B4E496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7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503369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EF2D5-8224-6718-8E73-C9634E91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ECD439D-1076-3850-BE34-DF2447E14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18AFF81-B461-FFE7-D06A-2ECFEF633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00A36A1-A2E3-0E35-3852-34449546CC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8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350543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E1DCF-5184-4D6B-D66B-8CEBF6218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9E5D4D7-39AF-79E1-596E-F133EFD95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925B4F0-8F38-E36D-9AB4-5EDDA714C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D2E040-79B7-D6F0-87B2-1FD1EE265B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9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223639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ja-JP" altLang="en-US" noProof="1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75DE683-630D-4E1C-918C-5295617AFA5C}" type="datetime1">
              <a:rPr lang="ja-JP" altLang="en-US" noProof="1" smtClean="0"/>
              <a:t>2025/10/20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 baseline="0"/>
            </a:lvl1pPr>
            <a:lvl2pPr algn="l">
              <a:defRPr baseline="0"/>
            </a:lvl2pPr>
            <a:lvl3pPr algn="l">
              <a:defRPr baseline="0"/>
            </a:lvl3pPr>
            <a:lvl4pPr algn="l">
              <a:defRPr baseline="0"/>
            </a:lvl4pPr>
            <a:lvl5pPr algn="l"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/>
            <a:r>
              <a:rPr kumimoji="1" lang="ja-JP" altLang="en-US" noProof="1"/>
              <a:t>第 </a:t>
            </a:r>
            <a:r>
              <a:rPr kumimoji="1" lang="en-US" altLang="ja-JP" noProof="1"/>
              <a:t>2 </a:t>
            </a:r>
            <a:r>
              <a:rPr kumimoji="1" lang="ja-JP" altLang="en-US" noProof="1"/>
              <a:t>レベル</a:t>
            </a:r>
          </a:p>
          <a:p>
            <a:pPr lvl="2"/>
            <a:r>
              <a:rPr kumimoji="1" lang="ja-JP" altLang="en-US" noProof="1"/>
              <a:t>第 </a:t>
            </a:r>
            <a:r>
              <a:rPr kumimoji="1" lang="en-US" altLang="ja-JP" noProof="1"/>
              <a:t>3 </a:t>
            </a:r>
            <a:r>
              <a:rPr kumimoji="1" lang="ja-JP" altLang="en-US" noProof="1"/>
              <a:t>レベル</a:t>
            </a:r>
          </a:p>
          <a:p>
            <a:pPr lvl="3"/>
            <a:r>
              <a:rPr kumimoji="1" lang="ja-JP" altLang="en-US" noProof="1"/>
              <a:t>第 </a:t>
            </a:r>
            <a:r>
              <a:rPr kumimoji="1" lang="en-US" altLang="ja-JP" noProof="1"/>
              <a:t>4 </a:t>
            </a:r>
            <a:r>
              <a:rPr kumimoji="1" lang="ja-JP" altLang="en-US" noProof="1"/>
              <a:t>レベル</a:t>
            </a:r>
          </a:p>
          <a:p>
            <a:pPr lvl="4"/>
            <a:r>
              <a:rPr kumimoji="1" lang="ja-JP" altLang="en-US" noProof="1"/>
              <a:t>第 </a:t>
            </a:r>
            <a:r>
              <a:rPr kumimoji="1" lang="en-US" altLang="ja-JP" noProof="1"/>
              <a:t>5 </a:t>
            </a:r>
            <a:r>
              <a:rPr kumimoji="1" lang="ja-JP" altLang="en-US" noProof="1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B2622888-553C-4725-AF99-A79A6B62F152}" type="datetime1">
              <a:rPr lang="ja-JP" altLang="en-US" noProof="1" smtClean="0"/>
              <a:t>2025/10/20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/>
            <a:r>
              <a:rPr kumimoji="1" lang="ja-JP" altLang="en-US" noProof="1"/>
              <a:t>第 </a:t>
            </a:r>
            <a:r>
              <a:rPr kumimoji="1" lang="en-US" altLang="ja-JP" noProof="1"/>
              <a:t>2 </a:t>
            </a:r>
            <a:r>
              <a:rPr kumimoji="1" lang="ja-JP" altLang="en-US" noProof="1"/>
              <a:t>レベル</a:t>
            </a:r>
          </a:p>
          <a:p>
            <a:pPr lvl="2"/>
            <a:r>
              <a:rPr kumimoji="1" lang="ja-JP" altLang="en-US" noProof="1"/>
              <a:t>第 </a:t>
            </a:r>
            <a:r>
              <a:rPr kumimoji="1" lang="en-US" altLang="ja-JP" noProof="1"/>
              <a:t>3 </a:t>
            </a:r>
            <a:r>
              <a:rPr kumimoji="1" lang="ja-JP" altLang="en-US" noProof="1"/>
              <a:t>レベル</a:t>
            </a:r>
          </a:p>
          <a:p>
            <a:pPr lvl="3"/>
            <a:r>
              <a:rPr kumimoji="1" lang="ja-JP" altLang="en-US" noProof="1"/>
              <a:t>第 </a:t>
            </a:r>
            <a:r>
              <a:rPr kumimoji="1" lang="en-US" altLang="ja-JP" noProof="1"/>
              <a:t>4 </a:t>
            </a:r>
            <a:r>
              <a:rPr kumimoji="1" lang="ja-JP" altLang="en-US" noProof="1"/>
              <a:t>レベル</a:t>
            </a:r>
          </a:p>
          <a:p>
            <a:pPr lvl="4"/>
            <a:r>
              <a:rPr kumimoji="1" lang="ja-JP" altLang="en-US" noProof="1"/>
              <a:t>第 </a:t>
            </a:r>
            <a:r>
              <a:rPr kumimoji="1" lang="en-US" altLang="ja-JP" noProof="1"/>
              <a:t>5 </a:t>
            </a:r>
            <a:r>
              <a:rPr kumimoji="1" lang="ja-JP" altLang="en-US" noProof="1"/>
              <a:t>レベル</a:t>
            </a:r>
          </a:p>
          <a:p>
            <a:pPr lvl="4" rtl="0"/>
            <a:endParaRPr lang="ja-JP" altLang="en-US" noProof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D07571B-5EF7-4D1A-AFEF-1AA30B7BB86B}" type="datetime1">
              <a:rPr lang="ja-JP" altLang="en-US" noProof="1" smtClean="0"/>
              <a:t>2025/10/20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29D0E459-3E0F-412E-A32F-10EB42145328}" type="datetime1">
              <a:rPr lang="ja-JP" altLang="en-US" noProof="1" smtClean="0"/>
              <a:t>2025/10/20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2FFF017-7B8D-4AB0-98AE-F2644FAC3135}" type="datetime1">
              <a:rPr lang="ja-JP" altLang="en-US" noProof="1" smtClean="0"/>
              <a:t>2025/10/20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8203038C-05D8-4CAE-A4FB-6FDD034E1EDC}" type="datetime1">
              <a:rPr lang="ja-JP" altLang="en-US" noProof="1" smtClean="0"/>
              <a:t>2025/10/20</a:t>
            </a:fld>
            <a:endParaRPr lang="ja-JP" altLang="en-US" noProof="1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長方形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952105E6-738C-4F26-9929-8A3E4BD8470D}" type="datetime1">
              <a:rPr lang="ja-JP" altLang="en-US" noProof="1" smtClean="0"/>
              <a:t>2025/10/20</a:t>
            </a:fld>
            <a:endParaRPr lang="ja-JP" altLang="en-US" noProof="1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A33E7146-0E31-47E5-8276-DB3427A9F0FD}" type="datetime1">
              <a:rPr lang="ja-JP" altLang="en-US" noProof="1" smtClean="0"/>
              <a:t>2025/10/20</a:t>
            </a:fld>
            <a:endParaRPr lang="ja-JP" altLang="en-US" noProof="1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  <p:sp>
        <p:nvSpPr>
          <p:cNvPr id="7" name="長方形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D6DFB24-E2E2-48FF-A983-A15E9F9833BE}" type="datetime1">
              <a:rPr lang="ja-JP" altLang="en-US" noProof="1" smtClean="0"/>
              <a:t>2025/10/20</a:t>
            </a:fld>
            <a:endParaRPr lang="ja-JP" altLang="en-US" noProof="1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長方形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1800" baseline="0">
                <a:solidFill>
                  <a:schemeClr val="tx2"/>
                </a:solidFill>
              </a:defRPr>
            </a:lvl2pPr>
            <a:lvl3pPr>
              <a:defRPr sz="1600" baseline="0">
                <a:solidFill>
                  <a:schemeClr val="tx2"/>
                </a:solidFill>
              </a:defRPr>
            </a:lvl3pPr>
            <a:lvl4pPr>
              <a:defRPr sz="1400" baseline="0">
                <a:solidFill>
                  <a:schemeClr val="tx2"/>
                </a:solidFill>
              </a:defRPr>
            </a:lvl4pPr>
            <a:lvl5pPr>
              <a:defRPr sz="1400" baseline="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 baseline="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D165ECB-0469-40F9-A608-94C68F2E8C81}" type="datetime1">
              <a:rPr lang="ja-JP" altLang="en-US" noProof="1" smtClean="0"/>
              <a:t>2025/10/20</a:t>
            </a:fld>
            <a:endParaRPr lang="ja-JP" altLang="en-US" noProof="1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ja-JP" altLang="en-US" noProof="1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 baseline="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 noProof="1"/>
              <a:t>アイコンをクリックして画像を追加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3CF0C77F-E928-407E-8877-BBE95B1C127B}" type="datetime1">
              <a:rPr lang="ja-JP" altLang="en-US" noProof="1" smtClean="0"/>
              <a:t>2025/10/20</a:t>
            </a:fld>
            <a:endParaRPr lang="ja-JP" altLang="en-US" noProof="1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081DD65-F2F5-46FA-9699-85C576084E88}" type="datetime1">
              <a:rPr lang="ja-JP" altLang="en-US" noProof="1" smtClean="0"/>
              <a:t>2025/10/20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  <p:sp>
        <p:nvSpPr>
          <p:cNvPr id="9" name="長方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0" name="長方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1" name="長方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 baseline="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 baseline="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 baseline="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 baseline="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 baseline="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 baseline="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ahag.net/004099-businessman-failure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Feng.shang@gientech.co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vgsilh.com/zh/image/158356.html" TargetMode="Externa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reepngimg.com/png/88435-raster-product-human-light-idea-behavior-graphic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xhere.com/zh/photo/162657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長方形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eiryo UI" panose="020B0604030504040204" pitchFamily="50" charset="-128"/>
            </a:endParaRPr>
          </a:p>
        </p:txBody>
      </p:sp>
      <p:pic>
        <p:nvPicPr>
          <p:cNvPr id="7" name="画像 6" descr="デジタル接続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グループ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長方形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9" name="長方形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20" name="長方形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2" name="長方形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</a:rPr>
              <a:t>智能知识伙伴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激活企业隐性知识，驱动集体智慧进化</a:t>
            </a:r>
          </a:p>
          <a:p>
            <a:pPr rtl="0"/>
            <a:endParaRPr lang="ja-JP" altLang="en-US" noProof="1">
              <a:solidFill>
                <a:srgbClr val="7CEBFF"/>
              </a:solidFill>
            </a:endParaRPr>
          </a:p>
        </p:txBody>
      </p:sp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3C1A1359-2E91-59BE-B25C-71C02F395403}"/>
              </a:ext>
            </a:extLst>
          </p:cNvPr>
          <p:cNvSpPr txBox="1">
            <a:spLocks/>
          </p:cNvSpPr>
          <p:nvPr/>
        </p:nvSpPr>
        <p:spPr>
          <a:xfrm>
            <a:off x="581191" y="5818121"/>
            <a:ext cx="10993546" cy="484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600" kern="1200" cap="all" baseline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600" kern="1200" baseline="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400" kern="1200" baseline="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200" kern="1200" baseline="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200" kern="1200" baseline="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noProof="1">
                <a:solidFill>
                  <a:srgbClr val="7CEBFF"/>
                </a:solidFill>
              </a:rPr>
              <a:t>礼尚往来</a:t>
            </a:r>
            <a:endParaRPr lang="ja-JP" altLang="en-US" noProof="1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6D6D0-8C4A-2885-261F-BA63A702D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9C3E0-2AF4-46D4-65E6-80C637ADB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核心组件详解</a:t>
            </a:r>
            <a:endParaRPr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64D4DDC-0948-1B99-FF44-D8CC8BA37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53" y="4456304"/>
            <a:ext cx="4954547" cy="214297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8EC4B8D-9B2E-73AD-E968-F042E9D571C4}"/>
              </a:ext>
            </a:extLst>
          </p:cNvPr>
          <p:cNvSpPr txBox="1"/>
          <p:nvPr/>
        </p:nvSpPr>
        <p:spPr>
          <a:xfrm>
            <a:off x="581193" y="1906408"/>
            <a:ext cx="6096000" cy="2439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核心能力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: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📝 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文档管理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: 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批量添加、文件上传、智能搜索</a:t>
            </a:r>
          </a:p>
          <a:p>
            <a:pPr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💬 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问答引擎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: RAG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查询、对话历史、上下文构建</a:t>
            </a:r>
          </a:p>
          <a:p>
            <a:pPr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🧠 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记忆系统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: 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缓冲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/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窗口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/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摘要三种策略</a:t>
            </a:r>
          </a:p>
          <a:p>
            <a:pPr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⚙️ 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系统管理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: 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状态监控、统计分析、数据清理</a:t>
            </a:r>
          </a:p>
        </p:txBody>
      </p:sp>
    </p:spTree>
    <p:extLst>
      <p:ext uri="{BB962C8B-B14F-4D97-AF65-F5344CB8AC3E}">
        <p14:creationId xmlns:p14="http://schemas.microsoft.com/office/powerpoint/2010/main" val="3475036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1385F-4242-B651-0EE3-0DBA590DD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D32B1F-3C6A-3F79-957D-06A43861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ja-JP" altLang="en-US" b="1" dirty="0"/>
              <a:t>记忆策略</a:t>
            </a:r>
            <a:endParaRPr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5DCA9FA-5C6A-CFE9-4EA7-889D90C4C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1" y="2458388"/>
            <a:ext cx="5473981" cy="135897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C6088A8-4B19-AABC-EB75-2FEAFA364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1" y="4807474"/>
            <a:ext cx="5493032" cy="132086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C076CA77-6D52-A367-166C-1FF2C346C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268" y="3697513"/>
            <a:ext cx="5512083" cy="153042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A472C4F-126D-6E7F-A7DC-32A8057EB6D2}"/>
              </a:ext>
            </a:extLst>
          </p:cNvPr>
          <p:cNvSpPr txBox="1"/>
          <p:nvPr/>
        </p:nvSpPr>
        <p:spPr>
          <a:xfrm>
            <a:off x="523137" y="2089056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缓冲记忆 (Buffer Memory)</a:t>
            </a:r>
            <a:r>
              <a:rPr lang="zh-CN" altLang="en-US" dirty="0"/>
              <a:t>完整历史，适用短期对话</a:t>
            </a:r>
            <a:endParaRPr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8F5882D-3AD0-ACE7-F298-E84BF3BC1BE6}"/>
              </a:ext>
            </a:extLst>
          </p:cNvPr>
          <p:cNvSpPr txBox="1"/>
          <p:nvPr/>
        </p:nvSpPr>
        <p:spPr>
          <a:xfrm>
            <a:off x="521565" y="43996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窗口记忆 (Window Memory)</a:t>
            </a:r>
            <a:r>
              <a:rPr lang="zh-CN" altLang="en-US" dirty="0"/>
              <a:t>最近</a:t>
            </a:r>
            <a:r>
              <a:rPr lang="en-US" altLang="zh-CN" dirty="0"/>
              <a:t>N</a:t>
            </a:r>
            <a:r>
              <a:rPr lang="zh-CN" altLang="en-US" dirty="0"/>
              <a:t>条，适用长期对话</a:t>
            </a:r>
            <a:endParaRPr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3B370F8-8E83-667D-3B07-D69879ADFCCE}"/>
              </a:ext>
            </a:extLst>
          </p:cNvPr>
          <p:cNvSpPr txBox="1"/>
          <p:nvPr/>
        </p:nvSpPr>
        <p:spPr>
          <a:xfrm>
            <a:off x="6253866" y="33091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摘要记忆 (Summary Memory)</a:t>
            </a:r>
            <a:r>
              <a:rPr lang="zh-CN" altLang="en-US" dirty="0"/>
              <a:t>智能摘要，适合超长期对话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744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C1518-37CD-1885-1A63-22CD254A0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BF679F-0AA5-A694-D7C8-36977047D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ja-JP" altLang="en-US" b="1" dirty="0"/>
              <a:t>向量存储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01D9097-742B-E3AD-5C5B-90C4B581646A}"/>
              </a:ext>
            </a:extLst>
          </p:cNvPr>
          <p:cNvSpPr txBox="1"/>
          <p:nvPr/>
        </p:nvSpPr>
        <p:spPr>
          <a:xfrm>
            <a:off x="1049080" y="26723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📄 TXT    📊 PDF    📝 DOCX   </a:t>
            </a:r>
          </a:p>
          <a:p>
            <a:r>
              <a:rPr lang="ja-JP" altLang="en-US" dirty="0"/>
              <a:t>📊 PPTX   📈 XLSX   📋 CSV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F9FB5B9-F95F-90D6-FE45-BBDBE9DBFB1E}"/>
              </a:ext>
            </a:extLst>
          </p:cNvPr>
          <p:cNvSpPr txBox="1"/>
          <p:nvPr/>
        </p:nvSpPr>
        <p:spPr>
          <a:xfrm>
            <a:off x="630866" y="21720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多格式文档支持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: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4BC56A4-52ED-5741-387C-7D68CE43AD1C}"/>
              </a:ext>
            </a:extLst>
          </p:cNvPr>
          <p:cNvSpPr txBox="1"/>
          <p:nvPr/>
        </p:nvSpPr>
        <p:spPr>
          <a:xfrm>
            <a:off x="581193" y="3539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智能文本处理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: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9C94133-DFEA-F77E-F4F5-3D418D36529F}"/>
              </a:ext>
            </a:extLst>
          </p:cNvPr>
          <p:cNvSpPr txBox="1"/>
          <p:nvPr/>
        </p:nvSpPr>
        <p:spPr>
          <a:xfrm>
            <a:off x="630866" y="58957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元数据管理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: 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文档来源、文件类型、页码信息等</a:t>
            </a:r>
            <a:endParaRPr lang="ja-JP" altLang="en-US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81C8DAB5-1F4E-EA37-B990-B375C22E3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27" y="4047760"/>
            <a:ext cx="5493032" cy="18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51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02336-D398-9530-D01A-205EE5905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767838-DD81-260D-3342-09FDE0778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ja-JP" altLang="en-US" b="1" dirty="0"/>
              <a:t>多模型支持架构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1103ADF-C165-3770-46F6-B28DAD80BF7E}"/>
              </a:ext>
            </a:extLst>
          </p:cNvPr>
          <p:cNvSpPr txBox="1"/>
          <p:nvPr/>
        </p:nvSpPr>
        <p:spPr>
          <a:xfrm>
            <a:off x="5500523" y="2623720"/>
            <a:ext cx="5089505" cy="366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LLM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类型配置 </a:t>
            </a: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支持</a:t>
            </a: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openai</a:t>
            </a: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ollama</a:t>
            </a: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huggingface</a:t>
            </a: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anthropic, azure)</a:t>
            </a:r>
            <a:endParaRPr lang="en-US" altLang="ja-JP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LLM_TYPE</a:t>
            </a:r>
            <a:r>
              <a:rPr lang="en-US" altLang="ja-JP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openai</a:t>
            </a:r>
            <a:endParaRPr lang="en-US" altLang="ja-JP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OpenAI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兼容接口配置</a:t>
            </a:r>
            <a:endParaRPr lang="ja-JP" altLang="en-US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LLM_MODEL</a:t>
            </a:r>
            <a:r>
              <a:rPr lang="en-US" altLang="ja-JP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=deepseek-r1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LLM_BASE_URL</a:t>
            </a:r>
            <a:r>
              <a:rPr lang="en-US" altLang="ja-JP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=https://cloud.infini-ai.com/maas/v1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LLM_API_KEY</a:t>
            </a:r>
            <a:r>
              <a:rPr lang="en-US" altLang="ja-JP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your_api_key</a:t>
            </a:r>
            <a:endParaRPr lang="en-US" altLang="ja-JP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Ollama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配置</a:t>
            </a:r>
            <a:endParaRPr lang="ja-JP" altLang="en-US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OLLAMA_LLM_MODEL</a:t>
            </a:r>
            <a:r>
              <a:rPr lang="en-US" altLang="ja-JP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=qwen:7b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OLLAMA_BASE_URL</a:t>
            </a:r>
            <a:r>
              <a:rPr lang="en-US" altLang="ja-JP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=http://localhost:11434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ja-JP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HuggingFace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配置</a:t>
            </a:r>
            <a:endParaRPr lang="ja-JP" altLang="en-US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HUGGINGFACE_MODEL</a:t>
            </a:r>
            <a:r>
              <a:rPr lang="en-US" altLang="ja-JP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microsoft</a:t>
            </a:r>
            <a:r>
              <a:rPr lang="en-US" altLang="ja-JP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ja-JP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DialoGPT</a:t>
            </a:r>
            <a:r>
              <a:rPr lang="en-US" altLang="ja-JP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-medium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HUGGINGFACE_API_TOKEN</a:t>
            </a:r>
            <a:r>
              <a:rPr lang="en-US" altLang="ja-JP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your_huggingface_token_here</a:t>
            </a:r>
            <a:endParaRPr lang="en-US" altLang="ja-JP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Anthropic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配置</a:t>
            </a:r>
            <a:endParaRPr lang="ja-JP" altLang="en-US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ANTHROPIC_MODEL</a:t>
            </a:r>
            <a:r>
              <a:rPr lang="en-US" altLang="ja-JP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=claude-3-sonnet-20240229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ANTHROPIC_API_KEY</a:t>
            </a:r>
            <a:r>
              <a:rPr lang="en-US" altLang="ja-JP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your_anthropic_api_key_here</a:t>
            </a:r>
            <a:endParaRPr lang="en-US" altLang="ja-JP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Azure OpenAI</a:t>
            </a:r>
            <a:r>
              <a:rPr lang="ja-JP" alt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配置</a:t>
            </a:r>
            <a:endParaRPr lang="ja-JP" altLang="en-US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AZURE_OPENAI_ENDPOINT</a:t>
            </a:r>
            <a:r>
              <a:rPr lang="en-US" altLang="ja-JP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=https://your-resource.openai.azure.com/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AZURE_DEPLOYMENT_NAME</a:t>
            </a:r>
            <a:r>
              <a:rPr lang="en-US" altLang="ja-JP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=your-deployment-name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AZURE_OPENAI_API_KEY</a:t>
            </a:r>
            <a:r>
              <a:rPr lang="en-US" altLang="ja-JP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ja-JP" sz="9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your_azure_openai_api_key_here</a:t>
            </a:r>
            <a:endParaRPr lang="en-US" altLang="ja-JP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OPENAI_API_VERSION</a:t>
            </a:r>
            <a:r>
              <a:rPr lang="en-US" altLang="ja-JP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=2023-12-01-preview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5D02269-C148-FDC5-2C28-A7AA081FED05}"/>
              </a:ext>
            </a:extLst>
          </p:cNvPr>
          <p:cNvSpPr txBox="1"/>
          <p:nvPr/>
        </p:nvSpPr>
        <p:spPr>
          <a:xfrm>
            <a:off x="836427" y="2741605"/>
            <a:ext cx="6096000" cy="1872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zh-CN" sz="900" dirty="0">
                <a:solidFill>
                  <a:srgbClr val="6A9955"/>
                </a:solidFill>
                <a:latin typeface="Consolas" panose="020B0609020204030204" pitchFamily="49" charset="0"/>
              </a:rPr>
              <a:t>Hugging Face</a:t>
            </a:r>
            <a:r>
              <a:rPr lang="zh-CN" altLang="en-US" sz="900" dirty="0">
                <a:solidFill>
                  <a:srgbClr val="6A9955"/>
                </a:solidFill>
                <a:latin typeface="Consolas" panose="020B0609020204030204" pitchFamily="49" charset="0"/>
              </a:rPr>
              <a:t>嵌入</a:t>
            </a:r>
            <a:endParaRPr lang="ja-JP" altLang="en-US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EMBEDDING_MODEL_TYPE</a:t>
            </a:r>
            <a:r>
              <a:rPr lang="en-US" altLang="ja-JP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=sentence-transformers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EMBEDDING_MODEL_NAME</a:t>
            </a:r>
            <a:r>
              <a:rPr lang="en-US" altLang="ja-JP" sz="9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=Qwen/Qwen3-Embedding-0.6B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900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en-US" altLang="zh-CN" sz="900" dirty="0" err="1">
                <a:solidFill>
                  <a:srgbClr val="6A9955"/>
                </a:solidFill>
                <a:latin typeface="Consolas" panose="020B0609020204030204" pitchFamily="49" charset="0"/>
              </a:rPr>
              <a:t>Ollama</a:t>
            </a:r>
            <a:r>
              <a:rPr lang="zh-CN" altLang="en-US" sz="900" dirty="0">
                <a:solidFill>
                  <a:srgbClr val="6A9955"/>
                </a:solidFill>
                <a:latin typeface="Consolas" panose="020B0609020204030204" pitchFamily="49" charset="0"/>
              </a:rPr>
              <a:t>本地嵌入</a:t>
            </a:r>
            <a:endParaRPr lang="ja-JP" altLang="en-US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EMBEDDING_MODEL_TYPE</a:t>
            </a:r>
            <a:r>
              <a:rPr lang="en-US" altLang="ja-JP" sz="9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 err="1">
                <a:solidFill>
                  <a:srgbClr val="CCCCCC"/>
                </a:solidFill>
                <a:latin typeface="Consolas" panose="020B0609020204030204" pitchFamily="49" charset="0"/>
              </a:rPr>
              <a:t>ollama</a:t>
            </a:r>
            <a:endParaRPr lang="en-US" altLang="ja-JP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EMBEDDING_MODEL_NAME</a:t>
            </a:r>
            <a:r>
              <a:rPr lang="en-US" altLang="ja-JP" sz="900" dirty="0">
                <a:solidFill>
                  <a:srgbClr val="CCCCCC"/>
                </a:solidFill>
                <a:latin typeface="Consolas" panose="020B0609020204030204" pitchFamily="49" charset="0"/>
              </a:rPr>
              <a:t>=Qwen/Qwen3-Embedding-0.6B</a:t>
            </a:r>
          </a:p>
          <a:p>
            <a:pPr>
              <a:lnSpc>
                <a:spcPts val="1425"/>
              </a:lnSpc>
              <a:buNone/>
            </a:pPr>
            <a:r>
              <a:rPr lang="en-US" altLang="ja-JP" sz="900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en-US" altLang="zh-CN" sz="900" dirty="0" err="1">
                <a:solidFill>
                  <a:srgbClr val="6A9955"/>
                </a:solidFill>
                <a:latin typeface="Consolas" panose="020B0609020204030204" pitchFamily="49" charset="0"/>
              </a:rPr>
              <a:t>OpenAi</a:t>
            </a:r>
            <a:r>
              <a:rPr lang="zh-CN" altLang="en-US" sz="900" dirty="0">
                <a:solidFill>
                  <a:srgbClr val="6A9955"/>
                </a:solidFill>
                <a:latin typeface="Consolas" panose="020B0609020204030204" pitchFamily="49" charset="0"/>
              </a:rPr>
              <a:t>嵌入</a:t>
            </a:r>
            <a:endParaRPr lang="ja-JP" altLang="en-US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EMBEDDING_MODEL_TYPE</a:t>
            </a:r>
            <a:r>
              <a:rPr lang="en-US" altLang="ja-JP" sz="900" dirty="0">
                <a:solidFill>
                  <a:srgbClr val="CCCCCC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 err="1">
                <a:solidFill>
                  <a:srgbClr val="CCCCCC"/>
                </a:solidFill>
                <a:latin typeface="Consolas" panose="020B0609020204030204" pitchFamily="49" charset="0"/>
              </a:rPr>
              <a:t>OpenAi</a:t>
            </a:r>
            <a:endParaRPr lang="en-US" altLang="ja-JP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EMBEDDING_MODEL_NAME</a:t>
            </a:r>
            <a:r>
              <a:rPr lang="en-US" altLang="ja-JP" sz="900" dirty="0">
                <a:solidFill>
                  <a:srgbClr val="CCCCCC"/>
                </a:solidFill>
                <a:latin typeface="Consolas" panose="020B0609020204030204" pitchFamily="49" charset="0"/>
              </a:rPr>
              <a:t>=Qwen/Qwen3-Embedding-0.6B</a:t>
            </a:r>
          </a:p>
          <a:p>
            <a:pPr>
              <a:lnSpc>
                <a:spcPts val="1425"/>
              </a:lnSpc>
              <a:buNone/>
            </a:pPr>
            <a:endParaRPr lang="en-US" altLang="ja-JP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D2C3F3D-9975-2E89-4D00-1B042BBE06BC}"/>
              </a:ext>
            </a:extLst>
          </p:cNvPr>
          <p:cNvSpPr txBox="1"/>
          <p:nvPr/>
        </p:nvSpPr>
        <p:spPr>
          <a:xfrm>
            <a:off x="581193" y="2209591"/>
            <a:ext cx="6096000" cy="369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25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ja-JP" altLang="en-US" b="1" dirty="0">
                <a:solidFill>
                  <a:srgbClr val="0F1115"/>
                </a:solidFill>
                <a:effectLst/>
                <a:latin typeface="quote-cjk-patch"/>
              </a:rPr>
              <a:t>嵌入模型配置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56F77BE-EF1C-E63C-0B69-DF1CC6AF94F2}"/>
              </a:ext>
            </a:extLst>
          </p:cNvPr>
          <p:cNvSpPr txBox="1"/>
          <p:nvPr/>
        </p:nvSpPr>
        <p:spPr>
          <a:xfrm>
            <a:off x="5273749" y="2162230"/>
            <a:ext cx="6096000" cy="373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25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zh-CN" altLang="en-US" b="1" dirty="0">
                <a:solidFill>
                  <a:srgbClr val="0F1115"/>
                </a:solidFill>
                <a:effectLst/>
                <a:latin typeface="quote-cjk-patch"/>
              </a:rPr>
              <a:t>语言模型配置</a:t>
            </a:r>
          </a:p>
        </p:txBody>
      </p:sp>
    </p:spTree>
    <p:extLst>
      <p:ext uri="{BB962C8B-B14F-4D97-AF65-F5344CB8AC3E}">
        <p14:creationId xmlns:p14="http://schemas.microsoft.com/office/powerpoint/2010/main" val="2062233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01C3F-A454-A619-A70C-E66092E2F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2C51FA-A5FE-939A-BA19-716BBDAB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b="1" dirty="0"/>
              <a:t>智能对话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63663AA-B5E6-AE92-1777-787C23448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93" y="1932496"/>
            <a:ext cx="7507212" cy="452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84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EC6D4-9B63-DF4C-D037-F6D4FF51B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9B3F60-7C99-CF5C-495B-EB87522E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b="1" dirty="0"/>
              <a:t>智能对话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F324EA2-C05C-6942-0D59-649EBE2AB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09" y="1949711"/>
            <a:ext cx="4620275" cy="41006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7D1B7C3-D35A-03BE-6872-E104D2DCE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179" y="2078220"/>
            <a:ext cx="6693477" cy="316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43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650F8-4905-3C8E-4C1F-14B5C603D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8787E4-2980-78E7-1167-045347A2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b="1" dirty="0"/>
              <a:t>智能对话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4AE94A5-CB34-D87D-3E40-02DDB8884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98" y="1996559"/>
            <a:ext cx="10008114" cy="476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2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90CD9-E0E7-4122-F831-BA7817F97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53BE3D-37E0-B177-FC84-0E2F8895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多语言对应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E51D824-C941-0838-671F-5EA2145C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51" y="1998482"/>
            <a:ext cx="5445033" cy="335594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75E5E59-C0F5-FA92-9B5E-6B38CB71D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119" y="1970201"/>
            <a:ext cx="5661690" cy="371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22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D49C5-8E9F-C8C3-6AEE-587324BEF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9F7F33-17DA-8AD5-8589-19530ABBB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文件上传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2D43A9-F039-F9E8-3FC9-77E9967EABD5}"/>
              </a:ext>
            </a:extLst>
          </p:cNvPr>
          <p:cNvSpPr txBox="1"/>
          <p:nvPr/>
        </p:nvSpPr>
        <p:spPr>
          <a:xfrm>
            <a:off x="651343" y="1942210"/>
            <a:ext cx="10569548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00" dirty="0"/>
              <a:t>RAG (Retrieval-Augmented Generation) is an AI framework that combines retrieval-based methods with generative models to enhance the accuracy and relevance of responses. Here's a breakdown:</a:t>
            </a:r>
          </a:p>
          <a:p>
            <a:endParaRPr lang="ja-JP" altLang="en-US" sz="900" dirty="0"/>
          </a:p>
          <a:p>
            <a:r>
              <a:rPr lang="ja-JP" altLang="en-US" sz="900" dirty="0"/>
              <a:t>How RAG Works</a:t>
            </a:r>
          </a:p>
          <a:p>
            <a:r>
              <a:rPr lang="ja-JP" altLang="en-US" sz="900" dirty="0"/>
              <a:t>Retrieval Phase:</a:t>
            </a:r>
          </a:p>
          <a:p>
            <a:endParaRPr lang="ja-JP" altLang="en-US" sz="900" dirty="0"/>
          </a:p>
          <a:p>
            <a:r>
              <a:rPr lang="ja-JP" altLang="en-US" sz="900" dirty="0"/>
              <a:t>When a query is received, the system searches a large knowledge base (e.g., documents, databases) for relevant information.</a:t>
            </a:r>
          </a:p>
          <a:p>
            <a:r>
              <a:rPr lang="ja-JP" altLang="en-US" sz="900" dirty="0"/>
              <a:t>Example tools: Vector databases (e.g., FAISS, Pinecone) using semantic similarity search.</a:t>
            </a:r>
          </a:p>
          <a:p>
            <a:r>
              <a:rPr lang="ja-JP" altLang="en-US" sz="900" dirty="0"/>
              <a:t>Augmentation Phase:</a:t>
            </a:r>
          </a:p>
          <a:p>
            <a:endParaRPr lang="ja-JP" altLang="en-US" sz="900" dirty="0"/>
          </a:p>
          <a:p>
            <a:r>
              <a:rPr lang="ja-JP" altLang="en-US" sz="900" dirty="0"/>
              <a:t>Retrieved documents are passed as context to a generative language model (e.g., GPT, Llama).</a:t>
            </a:r>
          </a:p>
          <a:p>
            <a:r>
              <a:rPr lang="ja-JP" altLang="en-US" sz="900" dirty="0"/>
              <a:t>Generation Phase:</a:t>
            </a:r>
          </a:p>
          <a:p>
            <a:endParaRPr lang="ja-JP" altLang="en-US" sz="900" dirty="0"/>
          </a:p>
          <a:p>
            <a:r>
              <a:rPr lang="ja-JP" altLang="en-US" sz="900" dirty="0"/>
              <a:t>The model synthesizes the retrieved information with its internal knowledge to generate a precise, context-aware response.</a:t>
            </a:r>
          </a:p>
          <a:p>
            <a:r>
              <a:rPr lang="ja-JP" altLang="en-US" sz="900" dirty="0"/>
              <a:t>Key Benefits</a:t>
            </a:r>
          </a:p>
          <a:p>
            <a:r>
              <a:rPr lang="ja-JP" altLang="en-US" sz="900" dirty="0"/>
              <a:t>✅ Reduces Hallucinations: Grounds responses in real data.</a:t>
            </a:r>
          </a:p>
          <a:p>
            <a:r>
              <a:rPr lang="ja-JP" altLang="en-US" sz="900" dirty="0"/>
              <a:t>✅ Up-to-Date Answers: Integrates external knowledge without model retraining.</a:t>
            </a:r>
          </a:p>
          <a:p>
            <a:r>
              <a:rPr lang="ja-JP" altLang="en-US" sz="900" dirty="0"/>
              <a:t>✅ Explainability: Provides sources for answers (e.g., citations).</a:t>
            </a:r>
          </a:p>
          <a:p>
            <a:r>
              <a:rPr lang="ja-JP" altLang="en-US" sz="900" dirty="0"/>
              <a:t>✅ Efficiency: Lowers computational costs vs. training giant models from scratch.</a:t>
            </a:r>
          </a:p>
          <a:p>
            <a:endParaRPr lang="ja-JP" altLang="en-US" sz="900" dirty="0"/>
          </a:p>
          <a:p>
            <a:r>
              <a:rPr lang="ja-JP" altLang="en-US" sz="900" dirty="0"/>
              <a:t>Use Cases</a:t>
            </a:r>
          </a:p>
          <a:p>
            <a:r>
              <a:rPr lang="ja-JP" altLang="en-US" sz="900" dirty="0"/>
              <a:t>QA Systems: Accurate, sourced answers (e.g., customer support).</a:t>
            </a:r>
          </a:p>
          <a:p>
            <a:r>
              <a:rPr lang="ja-JP" altLang="en-US" sz="900" dirty="0"/>
              <a:t>Research Tools: Summarizing papers/reports with references.</a:t>
            </a:r>
          </a:p>
          <a:p>
            <a:r>
              <a:rPr lang="ja-JP" altLang="en-US" sz="900" dirty="0"/>
              <a:t>Chatbots: Context-aware dialogue (e.g., medical, legal domains).</a:t>
            </a:r>
          </a:p>
          <a:p>
            <a:r>
              <a:rPr lang="ja-JP" altLang="en-US" sz="900" dirty="0"/>
              <a:t>Limitations</a:t>
            </a:r>
          </a:p>
          <a:p>
            <a:r>
              <a:rPr lang="ja-JP" altLang="en-US" sz="900" dirty="0"/>
              <a:t>⚠️ Retrieval Quality: Garbage in → garbage out.</a:t>
            </a:r>
          </a:p>
          <a:p>
            <a:r>
              <a:rPr lang="ja-JP" altLang="en-US" sz="900" dirty="0"/>
              <a:t>⚠️ Latency: Retrieval adds slight delay.</a:t>
            </a:r>
          </a:p>
          <a:p>
            <a:r>
              <a:rPr lang="ja-JP" altLang="en-US" sz="900" dirty="0"/>
              <a:t>⚠️ Knowledge Gaps: Fails if relevant data isn’t in the retrieval corpus.</a:t>
            </a:r>
          </a:p>
          <a:p>
            <a:endParaRPr lang="ja-JP" altLang="en-US" sz="900" dirty="0"/>
          </a:p>
          <a:p>
            <a:r>
              <a:rPr lang="ja-JP" altLang="en-US" sz="900" dirty="0"/>
              <a:t>RAG vs. Fine-Tuning</a:t>
            </a:r>
          </a:p>
          <a:p>
            <a:r>
              <a:rPr lang="ja-JP" altLang="en-US" sz="900" dirty="0"/>
              <a:t>RAG	Fine-Tuning</a:t>
            </a:r>
          </a:p>
          <a:p>
            <a:r>
              <a:rPr lang="ja-JP" altLang="en-US" sz="900" dirty="0"/>
              <a:t>Dynamic knowledge updates	Static knowledge</a:t>
            </a:r>
          </a:p>
          <a:p>
            <a:r>
              <a:rPr lang="ja-JP" altLang="en-US" sz="900" dirty="0"/>
              <a:t>Lower deployment cost	High training cost</a:t>
            </a:r>
          </a:p>
          <a:p>
            <a:r>
              <a:rPr lang="ja-JP" altLang="en-US" sz="900" dirty="0"/>
              <a:t>Better for factual Q&amp;A	Better for stylistic/behavioral tasks</a:t>
            </a:r>
          </a:p>
          <a:p>
            <a:r>
              <a:rPr lang="ja-JP" altLang="en-US" sz="900" dirty="0"/>
              <a:t>Let me know if you’d like a deeper dive into implementation, tools (e.g., LangChain), or use cases! 🚀</a:t>
            </a:r>
          </a:p>
        </p:txBody>
      </p:sp>
    </p:spTree>
    <p:extLst>
      <p:ext uri="{BB962C8B-B14F-4D97-AF65-F5344CB8AC3E}">
        <p14:creationId xmlns:p14="http://schemas.microsoft.com/office/powerpoint/2010/main" val="3562319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C0848-23E4-2D30-DE91-CFA8C734F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9180DB-B044-2D45-E614-1DA787EE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文件上传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21CB6A9-4215-CD87-1060-CC440F8D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871" y="2149312"/>
            <a:ext cx="6804373" cy="46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6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長方形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eiryo UI" panose="020B0604030504040204" pitchFamily="50" charset="-128"/>
            </a:endParaRPr>
          </a:p>
        </p:txBody>
      </p:sp>
      <p:sp>
        <p:nvSpPr>
          <p:cNvPr id="31" name="長方形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知识困局：我们的智慧正在流失和沉睡</a:t>
            </a:r>
            <a:endParaRPr lang="zh-CN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FAAD971-B9AE-4629-A3A1-0CEB8E69FF3B}"/>
              </a:ext>
            </a:extLst>
          </p:cNvPr>
          <p:cNvSpPr txBox="1"/>
          <p:nvPr/>
        </p:nvSpPr>
        <p:spPr>
          <a:xfrm>
            <a:off x="581192" y="1051069"/>
            <a:ext cx="8641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/>
              <a:t>🧠 “人走知识走” ：专家经验、项目心得等隐性知识无法留存。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718214D-2E34-FCE9-D400-CD244D5B5B9A}"/>
              </a:ext>
            </a:extLst>
          </p:cNvPr>
          <p:cNvSpPr txBox="1"/>
          <p:nvPr/>
        </p:nvSpPr>
        <p:spPr>
          <a:xfrm>
            <a:off x="581191" y="1579130"/>
            <a:ext cx="10266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dirty="0"/>
              <a:t>🔍 “找不到”</a:t>
            </a:r>
            <a:r>
              <a:rPr lang="zh-CN" altLang="en-US" dirty="0"/>
              <a:t> ：海量文档中，关键词搜索如同大海捞针，效率低下。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1D0F108-EAFB-8937-A898-297AA6111B5E}"/>
              </a:ext>
            </a:extLst>
          </p:cNvPr>
          <p:cNvSpPr txBox="1"/>
          <p:nvPr/>
        </p:nvSpPr>
        <p:spPr>
          <a:xfrm>
            <a:off x="581192" y="2145491"/>
            <a:ext cx="7683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📖 “看不懂”</a:t>
            </a:r>
            <a:r>
              <a:rPr lang="zh-CN" altLang="en-US" dirty="0"/>
              <a:t> ：找到的知识碎片化、晦涩难懂，学习成本高。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50EDF33-998C-49A2-EB04-23DCD0DA08F9}"/>
              </a:ext>
            </a:extLst>
          </p:cNvPr>
          <p:cNvSpPr txBox="1"/>
          <p:nvPr/>
        </p:nvSpPr>
        <p:spPr>
          <a:xfrm>
            <a:off x="581192" y="2749634"/>
            <a:ext cx="7407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/>
              <a:t>🤝 “协作难” ：跨部门信息壁垒高，重复造轮子现象严重。</a:t>
            </a:r>
          </a:p>
        </p:txBody>
      </p:sp>
      <p:pic>
        <p:nvPicPr>
          <p:cNvPr id="16" name="図 15" descr="テーブル, スーツ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709638A-5BFD-26F6-62DA-6B26B86A0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62936" y="2330940"/>
            <a:ext cx="4032418" cy="269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6A004-4711-F1A4-5B9C-FFB105612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C7B06E-0020-D371-C27E-8F23F0505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文件上传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89D7BFF-769D-A71A-EBEC-D2486FE8F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09" y="1851803"/>
            <a:ext cx="8834383" cy="479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70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2892F-3D71-215A-AAF2-D5027FF74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C1313-27D5-C48C-7A67-8C5D07C30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文件上传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EE795A9-9631-62B7-FFC9-D9FA5685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88" y="1876005"/>
            <a:ext cx="10173223" cy="48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3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19E17-C9D4-1253-7019-9E5744960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F652A8-A8F4-9436-4BD7-2470A8EA2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文本追加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78A043E-3AC6-C091-85FF-E3C8239C7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516" y="2170151"/>
            <a:ext cx="5913875" cy="395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04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2D9ED-B49C-4940-F6E9-FEDB3B9FE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C4493E-4D80-F833-A2C0-3C5EF192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文本检索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C644C00-9EC8-328D-4A17-49CC6CC90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365" y="1952237"/>
            <a:ext cx="6616517" cy="471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60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88F7D-FA2A-4434-C166-7FEA30995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906327-5557-2C61-60BB-E84E6031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功能扩展路线图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72D8569-DBC7-0286-E015-52E587925C5A}"/>
              </a:ext>
            </a:extLst>
          </p:cNvPr>
          <p:cNvSpPr txBox="1"/>
          <p:nvPr/>
        </p:nvSpPr>
        <p:spPr>
          <a:xfrm>
            <a:off x="999461" y="1977655"/>
            <a:ext cx="2027275" cy="4201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buNone/>
            </a:pPr>
            <a:r>
              <a:rPr lang="zh-CN" altLang="en-US" sz="1600" b="1" i="0" dirty="0">
                <a:solidFill>
                  <a:srgbClr val="0F1115"/>
                </a:solidFill>
                <a:effectLst/>
                <a:latin typeface="quote-cjk-patch"/>
              </a:rPr>
              <a:t>多模态支持</a:t>
            </a:r>
            <a:r>
              <a:rPr lang="en-US" altLang="zh-CN" sz="1600" b="0" i="0" dirty="0">
                <a:solidFill>
                  <a:srgbClr val="0F1115"/>
                </a:solidFill>
                <a:effectLst/>
                <a:latin typeface="quote-cjk-patch"/>
              </a:rPr>
              <a:t>:</a:t>
            </a:r>
          </a:p>
          <a:p>
            <a:pPr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0F1115"/>
                </a:solidFill>
                <a:effectLst/>
                <a:latin typeface="quote-cjk-patch"/>
              </a:rPr>
              <a:t>🖼️ 图像内容检索</a:t>
            </a:r>
          </a:p>
          <a:p>
            <a:pPr algn="l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0F1115"/>
                </a:solidFill>
                <a:effectLst/>
                <a:latin typeface="quote-cjk-patch"/>
              </a:rPr>
              <a:t>🎵 音频文件处理</a:t>
            </a:r>
          </a:p>
          <a:p>
            <a:pPr algn="l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0F1115"/>
                </a:solidFill>
                <a:effectLst/>
                <a:latin typeface="quote-cjk-patch"/>
              </a:rPr>
              <a:t>📹 视频时间轴分析</a:t>
            </a:r>
          </a:p>
          <a:p>
            <a:pPr algn="l">
              <a:spcBef>
                <a:spcPts val="1200"/>
              </a:spcBef>
              <a:buNone/>
            </a:pPr>
            <a:r>
              <a:rPr lang="zh-CN" altLang="en-US" sz="1600" b="1" i="0" dirty="0">
                <a:solidFill>
                  <a:srgbClr val="0F1115"/>
                </a:solidFill>
                <a:effectLst/>
                <a:latin typeface="quote-cjk-patch"/>
              </a:rPr>
              <a:t>高级功能</a:t>
            </a:r>
            <a:r>
              <a:rPr lang="en-US" altLang="zh-CN" sz="1600" b="0" i="0" dirty="0">
                <a:solidFill>
                  <a:srgbClr val="0F1115"/>
                </a:solidFill>
                <a:effectLst/>
                <a:latin typeface="quote-cjk-patch"/>
              </a:rPr>
              <a:t>:</a:t>
            </a:r>
          </a:p>
          <a:p>
            <a:pPr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0F1115"/>
                </a:solidFill>
                <a:effectLst/>
                <a:latin typeface="quote-cjk-patch"/>
              </a:rPr>
              <a:t>🔗 多跳推理能力</a:t>
            </a:r>
          </a:p>
          <a:p>
            <a:pPr algn="l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0F1115"/>
                </a:solidFill>
                <a:effectLst/>
                <a:latin typeface="quote-cjk-patch"/>
              </a:rPr>
              <a:t>🕸️ 知识图谱集成</a:t>
            </a:r>
          </a:p>
          <a:p>
            <a:pPr algn="l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0F1115"/>
                </a:solidFill>
                <a:effectLst/>
                <a:latin typeface="quote-cjk-patch"/>
              </a:rPr>
              <a:t>🔄 实时知识更新</a:t>
            </a:r>
          </a:p>
          <a:p>
            <a:pPr algn="l">
              <a:spcBef>
                <a:spcPts val="1200"/>
              </a:spcBef>
              <a:buNone/>
            </a:pPr>
            <a:r>
              <a:rPr lang="zh-CN" altLang="en-US" sz="1600" b="1" i="0" dirty="0">
                <a:solidFill>
                  <a:srgbClr val="0F1115"/>
                </a:solidFill>
                <a:effectLst/>
                <a:latin typeface="quote-cjk-patch"/>
              </a:rPr>
              <a:t>企业级特性</a:t>
            </a:r>
            <a:r>
              <a:rPr lang="en-US" altLang="zh-CN" sz="1600" b="0" i="0" dirty="0">
                <a:solidFill>
                  <a:srgbClr val="0F1115"/>
                </a:solidFill>
                <a:effectLst/>
                <a:latin typeface="quote-cjk-patch"/>
              </a:rPr>
              <a:t>:</a:t>
            </a:r>
          </a:p>
          <a:p>
            <a:pPr algn="l">
              <a:spcBef>
                <a:spcPts val="1200"/>
              </a:spcBef>
              <a:buNone/>
            </a:pPr>
            <a:r>
              <a:rPr lang="zh-CN" altLang="en-US" sz="1600" b="0" i="0" dirty="0">
                <a:solidFill>
                  <a:srgbClr val="0F1115"/>
                </a:solidFill>
                <a:effectLst/>
                <a:latin typeface="quote-cjk-patch"/>
              </a:rPr>
              <a:t>👥 权限管理系统</a:t>
            </a:r>
          </a:p>
          <a:p>
            <a:pPr algn="l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0F1115"/>
                </a:solidFill>
                <a:effectLst/>
                <a:latin typeface="quote-cjk-patch"/>
              </a:rPr>
              <a:t>📋 操作审计日志</a:t>
            </a:r>
          </a:p>
          <a:p>
            <a:pPr algn="l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0F1115"/>
                </a:solidFill>
                <a:effectLst/>
                <a:latin typeface="quote-cjk-patch"/>
              </a:rPr>
              <a:t>🔒 数据加密存储</a:t>
            </a:r>
          </a:p>
        </p:txBody>
      </p:sp>
    </p:spTree>
    <p:extLst>
      <p:ext uri="{BB962C8B-B14F-4D97-AF65-F5344CB8AC3E}">
        <p14:creationId xmlns:p14="http://schemas.microsoft.com/office/powerpoint/2010/main" val="1356877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09837-1658-C167-CAD9-E1FE9C436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3DB5E5-1AAA-EC43-CA9E-F657254E7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竞争优势总结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C9C8ED8-466E-E905-CF11-53AB4C158C22}"/>
              </a:ext>
            </a:extLst>
          </p:cNvPr>
          <p:cNvSpPr txBox="1"/>
          <p:nvPr/>
        </p:nvSpPr>
        <p:spPr>
          <a:xfrm>
            <a:off x="1070344" y="1944428"/>
            <a:ext cx="6096000" cy="4591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25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zh-CN" altLang="en-US" b="1" dirty="0">
                <a:solidFill>
                  <a:srgbClr val="0F1115"/>
                </a:solidFill>
                <a:effectLst/>
                <a:latin typeface="quote-cjk-patch"/>
              </a:rPr>
              <a:t>技术优势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🚀 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基于</a:t>
            </a:r>
            <a:r>
              <a:rPr lang="en-US" altLang="zh-CN" b="1" i="0" dirty="0" err="1">
                <a:solidFill>
                  <a:srgbClr val="0F1115"/>
                </a:solidFill>
                <a:effectLst/>
                <a:latin typeface="quote-cjk-patch"/>
              </a:rPr>
              <a:t>LangChain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: 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业界领先的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LLM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应用框架</a:t>
            </a:r>
          </a:p>
          <a:p>
            <a:pPr algn="l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🎯 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多模型支持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: 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灵活适配各种嵌入和语言模型</a:t>
            </a:r>
          </a:p>
          <a:p>
            <a:pPr algn="l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🧠 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智能记忆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: 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三种记忆策略满足不同场景</a:t>
            </a:r>
          </a:p>
          <a:p>
            <a:pPr algn="l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📊 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高性能检索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: 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优化的向量搜索算法</a:t>
            </a:r>
          </a:p>
          <a:p>
            <a:pPr algn="l">
              <a:lnSpc>
                <a:spcPts val="225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zh-CN" altLang="en-US" b="1" dirty="0">
                <a:solidFill>
                  <a:srgbClr val="0F1115"/>
                </a:solidFill>
                <a:effectLst/>
                <a:latin typeface="quote-cjk-patch"/>
              </a:rPr>
              <a:t>用户体验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🎨 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友好界面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: 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完整的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Web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管理界面</a:t>
            </a:r>
          </a:p>
          <a:p>
            <a:pPr algn="l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🔧 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易于部署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: Docker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一键部署</a:t>
            </a:r>
          </a:p>
          <a:p>
            <a:pPr algn="l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📚 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丰富文档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: 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详细的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API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和使用指南</a:t>
            </a:r>
          </a:p>
          <a:p>
            <a:pPr algn="l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🛠️ 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可扩展性</a:t>
            </a:r>
            <a:r>
              <a:rPr lang="en-US" altLang="zh-CN" b="0" i="0" dirty="0">
                <a:solidFill>
                  <a:srgbClr val="0F1115"/>
                </a:solidFill>
                <a:effectLst/>
                <a:latin typeface="quote-cjk-patch"/>
              </a:rPr>
              <a:t>: 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模块化设计便于定制</a:t>
            </a:r>
          </a:p>
        </p:txBody>
      </p:sp>
    </p:spTree>
    <p:extLst>
      <p:ext uri="{BB962C8B-B14F-4D97-AF65-F5344CB8AC3E}">
        <p14:creationId xmlns:p14="http://schemas.microsoft.com/office/powerpoint/2010/main" val="3390786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長方形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eiryo UI" panose="020B0604030504040204" pitchFamily="50" charset="-128"/>
            </a:endParaRPr>
          </a:p>
        </p:txBody>
      </p:sp>
      <p:sp>
        <p:nvSpPr>
          <p:cNvPr id="12" name="長方形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grpSp>
        <p:nvGrpSpPr>
          <p:cNvPr id="14" name="グループ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長方形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6" name="長方形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7" name="長方形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noProof="1">
                <a:solidFill>
                  <a:srgbClr val="FFFFFF"/>
                </a:solidFill>
              </a:rPr>
              <a:t>ありがとう</a:t>
            </a:r>
            <a:br>
              <a:rPr lang="ja-JP" altLang="en-US" noProof="1">
                <a:solidFill>
                  <a:srgbClr val="FFFFFF"/>
                </a:solidFill>
              </a:rPr>
            </a:br>
            <a:r>
              <a:rPr lang="ja-JP" altLang="en-US" noProof="1">
                <a:solidFill>
                  <a:srgbClr val="FFFFFF"/>
                </a:solidFill>
              </a:rPr>
              <a:t>ございます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noProof="1">
                <a:solidFill>
                  <a:schemeClr val="bg2"/>
                </a:solidFill>
                <a:hlinkClick r:id="rId3"/>
              </a:rPr>
              <a:t>Feng.shang@gientech.com</a:t>
            </a:r>
            <a:endParaRPr lang="en-US" altLang="ja-JP" noProof="1">
              <a:solidFill>
                <a:schemeClr val="bg2"/>
              </a:solidFill>
            </a:endParaRPr>
          </a:p>
          <a:p>
            <a:pPr rtl="0"/>
            <a:r>
              <a:rPr lang="en-US" altLang="ja-JP" noProof="1">
                <a:solidFill>
                  <a:schemeClr val="bg2"/>
                </a:solidFill>
              </a:rPr>
              <a:t>li.kun@gientech.com</a:t>
            </a:r>
          </a:p>
          <a:p>
            <a:pPr rtl="0"/>
            <a:endParaRPr lang="ja-JP" altLang="en-US" noProof="1">
              <a:solidFill>
                <a:schemeClr val="bg2"/>
              </a:solidFill>
            </a:endParaRPr>
          </a:p>
          <a:p>
            <a:pPr rtl="0"/>
            <a:endParaRPr lang="ja-JP" altLang="en-US" noProof="1">
              <a:solidFill>
                <a:schemeClr val="bg2"/>
              </a:solidFill>
            </a:endParaRPr>
          </a:p>
        </p:txBody>
      </p:sp>
      <p:pic>
        <p:nvPicPr>
          <p:cNvPr id="5" name="画像 4" descr="デジタル数字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传统工具已无法应对现代知识挑战</a:t>
            </a:r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10DD428E-C54A-F8D3-4893-27A5B26C8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24887" y="4453978"/>
            <a:ext cx="3210837" cy="2070962"/>
          </a:xfrm>
          <a:prstGeom prst="rect">
            <a:avLst/>
          </a:prstGeom>
        </p:spPr>
      </p:pic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1A4A1EF6-100A-7841-D28F-F75BF62C9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71161"/>
              </p:ext>
            </p:extLst>
          </p:nvPr>
        </p:nvGraphicFramePr>
        <p:xfrm>
          <a:off x="469530" y="2069491"/>
          <a:ext cx="1007714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8571">
                  <a:extLst>
                    <a:ext uri="{9D8B030D-6E8A-4147-A177-3AD203B41FA5}">
                      <a16:colId xmlns:a16="http://schemas.microsoft.com/office/drawing/2014/main" val="362491291"/>
                    </a:ext>
                  </a:extLst>
                </a:gridCol>
                <a:gridCol w="5038571">
                  <a:extLst>
                    <a:ext uri="{9D8B030D-6E8A-4147-A177-3AD203B41FA5}">
                      <a16:colId xmlns:a16="http://schemas.microsoft.com/office/drawing/2014/main" val="304940414"/>
                    </a:ext>
                  </a:extLst>
                </a:gridCol>
              </a:tblGrid>
              <a:tr h="314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传统方式 </a:t>
                      </a:r>
                      <a:r>
                        <a:rPr lang="en-US" altLang="zh-CN" dirty="0"/>
                        <a:t>(Wiki/</a:t>
                      </a:r>
                      <a:r>
                        <a:rPr lang="zh-CN" altLang="en-US" dirty="0"/>
                        <a:t>网盘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口口相传</a:t>
                      </a:r>
                      <a:r>
                        <a:rPr lang="en-US" altLang="zh-CN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我们的智能方案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3420605"/>
                  </a:ext>
                </a:extLst>
              </a:tr>
              <a:tr h="314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dirty="0"/>
                        <a:t>被动存档</a:t>
                      </a:r>
                      <a:r>
                        <a:rPr kumimoji="1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：需要主动整理录入</a:t>
                      </a:r>
                      <a:endParaRPr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主动吸收</a:t>
                      </a:r>
                      <a:r>
                        <a:rPr kumimoji="1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：自动理解多种格式文档</a:t>
                      </a:r>
                      <a:endParaRPr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900006"/>
                  </a:ext>
                </a:extLst>
              </a:tr>
              <a:tr h="314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关键词匹配</a:t>
                      </a:r>
                      <a:r>
                        <a:rPr kumimoji="1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：找不到真正相关的内容</a:t>
                      </a:r>
                      <a:endParaRPr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语义理解</a:t>
                      </a:r>
                      <a:r>
                        <a:rPr kumimoji="1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：听懂你的问题，而非字面</a:t>
                      </a:r>
                      <a:endParaRPr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625803"/>
                  </a:ext>
                </a:extLst>
              </a:tr>
              <a:tr h="314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信息罗列</a:t>
                      </a:r>
                      <a:r>
                        <a:rPr kumimoji="1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：返回一堆链接和文件</a:t>
                      </a:r>
                      <a:endParaRPr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知识整合</a:t>
                      </a:r>
                      <a:r>
                        <a:rPr kumimoji="1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：生成结构清晰、直接可用的答案</a:t>
                      </a:r>
                      <a:endParaRPr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6935993"/>
                  </a:ext>
                </a:extLst>
              </a:tr>
              <a:tr h="314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/>
                        <a:t>孤立静态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互动对话</a:t>
                      </a:r>
                      <a:r>
                        <a:rPr kumimoji="1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：像咨询专家一样多轮追问</a:t>
                      </a:r>
                      <a:endParaRPr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314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DB815-8EED-877E-21F8-8159BA010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6C8383-8E0E-7939-3E3D-F4C2369EA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引入一位</a:t>
            </a:r>
            <a:r>
              <a:rPr lang="en-US" altLang="zh-CN" dirty="0"/>
              <a:t>24</a:t>
            </a:r>
            <a:r>
              <a:rPr lang="zh-CN" altLang="en-US" dirty="0"/>
              <a:t>小时在线的</a:t>
            </a:r>
            <a:r>
              <a:rPr lang="en-US" altLang="zh-CN" dirty="0"/>
              <a:t>AI</a:t>
            </a:r>
            <a:r>
              <a:rPr lang="zh-CN" altLang="en-US" dirty="0"/>
              <a:t>知识伙伴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CABE096-E85B-9C57-5004-7A99091B2964}"/>
              </a:ext>
            </a:extLst>
          </p:cNvPr>
          <p:cNvSpPr txBox="1"/>
          <p:nvPr/>
        </p:nvSpPr>
        <p:spPr>
          <a:xfrm>
            <a:off x="685799" y="2059260"/>
            <a:ext cx="661164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内容：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marL="742950" lvl="1" indent="-285750" algn="l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一个平台，汇聚全公司的知识资产。</a:t>
            </a:r>
          </a:p>
          <a:p>
            <a:pPr marL="742950" lvl="1" indent="-285750"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一个接口，用最自然的方式提问和获取答案。</a:t>
            </a:r>
          </a:p>
          <a:p>
            <a:pPr marL="742950" lvl="1" indent="-285750"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一位助手，将复杂信息转化为简单易懂的形式。</a:t>
            </a:r>
          </a:p>
          <a:p>
            <a:pPr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核心价值主张：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 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“即问即得，洞见非凡”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6" name="図 5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808EDA0A-1D54-53E7-85A3-2BCE3C5B3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27258" y="2763593"/>
            <a:ext cx="3084871" cy="30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55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D1711-A591-E1E0-C7B3-62A5A9AB5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D912EA-1768-406B-9956-E9422210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ja-JP" altLang="en-US" dirty="0"/>
              <a:t>技术引擎：</a:t>
            </a:r>
            <a:r>
              <a:rPr lang="en-US" altLang="ja-JP" dirty="0"/>
              <a:t>RAG + LLM</a:t>
            </a:r>
            <a:endParaRPr lang="zh-CN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947B842-170C-3157-E63D-68D7B4225031}"/>
              </a:ext>
            </a:extLst>
          </p:cNvPr>
          <p:cNvSpPr txBox="1"/>
          <p:nvPr/>
        </p:nvSpPr>
        <p:spPr>
          <a:xfrm>
            <a:off x="242525" y="2216988"/>
            <a:ext cx="10425475" cy="1913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0F1115"/>
                </a:solidFill>
                <a:effectLst/>
                <a:latin typeface="quote-cjk-patch"/>
              </a:rPr>
              <a:t>吸收与理解 </a:t>
            </a:r>
            <a:r>
              <a:rPr lang="en-US" altLang="ja-JP" b="1" i="0" dirty="0">
                <a:solidFill>
                  <a:srgbClr val="0F1115"/>
                </a:solidFill>
                <a:effectLst/>
                <a:latin typeface="quote-cjk-patch"/>
              </a:rPr>
              <a:t>(Ingest &amp; Understand)</a:t>
            </a:r>
            <a:r>
              <a:rPr lang="ja-JP" altLang="en-US" b="0" i="0" dirty="0">
                <a:solidFill>
                  <a:srgbClr val="0F1115"/>
                </a:solidFill>
                <a:effectLst/>
                <a:latin typeface="quote-cjk-patch"/>
              </a:rPr>
              <a:t>：解析各类文档，用深度学习模型将其转化为数学向量（</a:t>
            </a:r>
            <a:r>
              <a:rPr lang="en-US" altLang="ja-JP" b="0" i="0" dirty="0">
                <a:solidFill>
                  <a:srgbClr val="0F1115"/>
                </a:solidFill>
                <a:effectLst/>
                <a:latin typeface="quote-cjk-patch"/>
              </a:rPr>
              <a:t>Embedding</a:t>
            </a:r>
            <a:r>
              <a:rPr lang="ja-JP" altLang="en-US" b="0" i="0" dirty="0">
                <a:solidFill>
                  <a:srgbClr val="0F1115"/>
                </a:solidFill>
                <a:effectLst/>
                <a:latin typeface="quote-cjk-patch"/>
              </a:rPr>
              <a:t>），存入向量数据库。</a:t>
            </a:r>
          </a:p>
          <a:p>
            <a:pPr marL="742950" lvl="1" indent="-285750"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0F1115"/>
                </a:solidFill>
                <a:effectLst/>
                <a:latin typeface="quote-cjk-patch"/>
              </a:rPr>
              <a:t>检索与关联 </a:t>
            </a:r>
            <a:r>
              <a:rPr lang="en-US" altLang="ja-JP" b="1" i="0" dirty="0">
                <a:solidFill>
                  <a:srgbClr val="0F1115"/>
                </a:solidFill>
                <a:effectLst/>
                <a:latin typeface="quote-cjk-patch"/>
              </a:rPr>
              <a:t>(Retrieve &amp; Relate)</a:t>
            </a:r>
            <a:r>
              <a:rPr lang="ja-JP" altLang="en-US" b="0" i="0" dirty="0">
                <a:solidFill>
                  <a:srgbClr val="0F1115"/>
                </a:solidFill>
                <a:effectLst/>
                <a:latin typeface="quote-cjk-patch"/>
              </a:rPr>
              <a:t>：当用户提问时，精准检索出最相关的知识片段。</a:t>
            </a:r>
          </a:p>
          <a:p>
            <a:pPr marL="742950" lvl="1" indent="-285750"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0F1115"/>
                </a:solidFill>
                <a:effectLst/>
                <a:latin typeface="quote-cjk-patch"/>
              </a:rPr>
              <a:t>生成与呈现 </a:t>
            </a:r>
            <a:r>
              <a:rPr lang="en-US" altLang="ja-JP" b="1" i="0" dirty="0">
                <a:solidFill>
                  <a:srgbClr val="0F1115"/>
                </a:solidFill>
                <a:effectLst/>
                <a:latin typeface="quote-cjk-patch"/>
              </a:rPr>
              <a:t>(Generate &amp; Present)</a:t>
            </a:r>
            <a:r>
              <a:rPr lang="ja-JP" altLang="en-US" b="0" i="0" dirty="0">
                <a:solidFill>
                  <a:srgbClr val="0F1115"/>
                </a:solidFill>
                <a:effectLst/>
                <a:latin typeface="quote-cjk-patch"/>
              </a:rPr>
              <a:t>：</a:t>
            </a:r>
            <a:r>
              <a:rPr lang="en-US" altLang="ja-JP" b="0" i="0" dirty="0">
                <a:solidFill>
                  <a:srgbClr val="0F1115"/>
                </a:solidFill>
                <a:effectLst/>
                <a:latin typeface="quote-cjk-patch"/>
              </a:rPr>
              <a:t>LLM</a:t>
            </a:r>
            <a:r>
              <a:rPr lang="ja-JP" altLang="en-US" b="0" i="0" dirty="0">
                <a:solidFill>
                  <a:srgbClr val="0F1115"/>
                </a:solidFill>
                <a:effectLst/>
                <a:latin typeface="quote-cjk-patch"/>
              </a:rPr>
              <a:t>作为“大脑”，将检索到的信息整合、润色，生成直接可用的答案。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A257DD8A-E70F-7F13-37B6-86DF92D0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97525" y="4064000"/>
            <a:ext cx="4753274" cy="23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1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09646-32B6-F8C6-82B3-AD6834996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33E25C-35DE-BCDF-2346-730C8CA6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b="1" dirty="0"/>
              <a:t>系统全景架构图</a:t>
            </a:r>
          </a:p>
        </p:txBody>
      </p:sp>
      <p:pic>
        <p:nvPicPr>
          <p:cNvPr id="4" name="図 3" descr="ダイアグラム">
            <a:extLst>
              <a:ext uri="{FF2B5EF4-FFF2-40B4-BE49-F238E27FC236}">
                <a16:creationId xmlns:a16="http://schemas.microsoft.com/office/drawing/2014/main" id="{DD461A0A-7D41-03AF-BDE9-1F79C0BC06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28" t="1016" r="25620" b="34095"/>
          <a:stretch>
            <a:fillRect/>
          </a:stretch>
        </p:blipFill>
        <p:spPr>
          <a:xfrm>
            <a:off x="581192" y="1872343"/>
            <a:ext cx="5514807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7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02103-5264-9EAA-A8A4-787BD6C54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502AE5-B7CE-7F1E-4FFB-B6B67A1E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ja-JP" altLang="en-US" dirty="0"/>
              <a:t>系统概述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7D970F3-EFCD-2541-1BBF-7C1CFD673906}"/>
              </a:ext>
            </a:extLst>
          </p:cNvPr>
          <p:cNvSpPr txBox="1"/>
          <p:nvPr/>
        </p:nvSpPr>
        <p:spPr>
          <a:xfrm>
            <a:off x="460744" y="1963479"/>
            <a:ext cx="925741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ja-JP" altLang="en-US" dirty="0"/>
              <a:t>本项目是一个基于 </a:t>
            </a:r>
            <a:r>
              <a:rPr lang="en-US" altLang="ja-JP" dirty="0" err="1"/>
              <a:t>LangChain</a:t>
            </a:r>
            <a:r>
              <a:rPr lang="en-US" altLang="ja-JP" dirty="0"/>
              <a:t> </a:t>
            </a:r>
            <a:r>
              <a:rPr lang="ja-JP" altLang="en-US" dirty="0"/>
              <a:t>框架构建的先进 </a:t>
            </a:r>
            <a:r>
              <a:rPr lang="en-US" altLang="ja-JP" dirty="0"/>
              <a:t>RAG</a:t>
            </a:r>
            <a:r>
              <a:rPr lang="ja-JP" altLang="en-US" dirty="0"/>
              <a:t>（</a:t>
            </a:r>
            <a:r>
              <a:rPr lang="en-US" altLang="ja-JP" dirty="0"/>
              <a:t>Retrieval-Augmented Generation</a:t>
            </a:r>
            <a:r>
              <a:rPr lang="ja-JP" altLang="en-US" dirty="0"/>
              <a:t>）知识库系统，专为企业和个人用户提供智能问答服务。系统集成了多种文档格式支持、智能记忆管理和高性能向量检索功能。</a:t>
            </a:r>
          </a:p>
          <a:p>
            <a:pPr>
              <a:spcAft>
                <a:spcPts val="600"/>
              </a:spcAft>
              <a:buNone/>
            </a:pPr>
            <a:r>
              <a:rPr lang="ja-JP" altLang="en-US" dirty="0"/>
              <a:t>核心价值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b="1" dirty="0"/>
              <a:t>智能问答</a:t>
            </a:r>
            <a:r>
              <a:rPr lang="ja-JP" altLang="en-US" dirty="0"/>
              <a:t>：基于知识库的准确回答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b="1" dirty="0"/>
              <a:t>多格式支持</a:t>
            </a:r>
            <a:r>
              <a:rPr lang="ja-JP" altLang="en-US" dirty="0"/>
              <a:t>：支持文本、</a:t>
            </a:r>
            <a:r>
              <a:rPr lang="en-US" altLang="ja-JP" dirty="0"/>
              <a:t>PDF</a:t>
            </a:r>
            <a:r>
              <a:rPr lang="ja-JP" altLang="en-US" dirty="0"/>
              <a:t>、</a:t>
            </a:r>
            <a:r>
              <a:rPr lang="en-US" altLang="ja-JP" dirty="0"/>
              <a:t>Word</a:t>
            </a:r>
            <a:r>
              <a:rPr lang="ja-JP" altLang="en-US" dirty="0"/>
              <a:t>、</a:t>
            </a:r>
            <a:r>
              <a:rPr lang="en-US" altLang="ja-JP" dirty="0"/>
              <a:t>PPT</a:t>
            </a:r>
            <a:r>
              <a:rPr lang="ja-JP" altLang="en-US" dirty="0"/>
              <a:t>、</a:t>
            </a:r>
            <a:r>
              <a:rPr lang="en-US" altLang="ja-JP" dirty="0"/>
              <a:t>Excel</a:t>
            </a:r>
            <a:r>
              <a:rPr lang="ja-JP" altLang="en-US" dirty="0"/>
              <a:t>等多种文档格式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b="1" dirty="0"/>
              <a:t>记忆管理</a:t>
            </a:r>
            <a:r>
              <a:rPr lang="ja-JP" altLang="en-US" dirty="0"/>
              <a:t>：支持多种对话记忆策略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b="1" dirty="0"/>
              <a:t>高性能检索</a:t>
            </a:r>
            <a:r>
              <a:rPr lang="ja-JP" altLang="en-US" dirty="0"/>
              <a:t>：基于 </a:t>
            </a:r>
            <a:r>
              <a:rPr lang="en-US" altLang="ja-JP" dirty="0" err="1"/>
              <a:t>ChromaDB</a:t>
            </a:r>
            <a:r>
              <a:rPr lang="en-US" altLang="ja-JP" dirty="0"/>
              <a:t> </a:t>
            </a:r>
            <a:r>
              <a:rPr lang="ja-JP" altLang="en-US" dirty="0"/>
              <a:t>的向量相似度搜索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b="1" dirty="0"/>
              <a:t>易于部署</a:t>
            </a:r>
            <a:r>
              <a:rPr lang="ja-JP" altLang="en-US" dirty="0"/>
              <a:t>：完整的 </a:t>
            </a:r>
            <a:r>
              <a:rPr lang="en-US" altLang="ja-JP" dirty="0"/>
              <a:t>Web </a:t>
            </a:r>
            <a:r>
              <a:rPr lang="ja-JP" altLang="en-US" dirty="0"/>
              <a:t>界面和 </a:t>
            </a:r>
            <a:r>
              <a:rPr lang="en-US" altLang="ja-JP" dirty="0"/>
              <a:t>RESTful API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118562D-ADF6-70D6-77C6-DEF8C4BDA635}"/>
              </a:ext>
            </a:extLst>
          </p:cNvPr>
          <p:cNvSpPr txBox="1"/>
          <p:nvPr/>
        </p:nvSpPr>
        <p:spPr>
          <a:xfrm>
            <a:off x="460744" y="53513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i="0" dirty="0">
                <a:solidFill>
                  <a:srgbClr val="0F1115"/>
                </a:solidFill>
                <a:effectLst/>
                <a:latin typeface="quote-cjk-patch"/>
              </a:rPr>
              <a:t>技术栈</a:t>
            </a:r>
            <a:r>
              <a:rPr lang="en-US" altLang="ja-JP" b="0" i="0" dirty="0">
                <a:solidFill>
                  <a:srgbClr val="0F1115"/>
                </a:solidFill>
                <a:effectLst/>
                <a:latin typeface="quote-cjk-patch"/>
              </a:rPr>
              <a:t>: </a:t>
            </a:r>
            <a:r>
              <a:rPr lang="en-US" altLang="ja-JP" b="0" i="0" dirty="0" err="1">
                <a:solidFill>
                  <a:srgbClr val="0F1115"/>
                </a:solidFill>
                <a:effectLst/>
                <a:latin typeface="quote-cjk-patch"/>
              </a:rPr>
              <a:t>LangChain</a:t>
            </a:r>
            <a:r>
              <a:rPr lang="en-US" altLang="ja-JP" b="0" i="0" dirty="0">
                <a:solidFill>
                  <a:srgbClr val="0F1115"/>
                </a:solidFill>
                <a:effectLst/>
                <a:latin typeface="quote-cjk-patch"/>
              </a:rPr>
              <a:t> 0.3.27 + </a:t>
            </a:r>
            <a:r>
              <a:rPr lang="en-US" altLang="ja-JP" b="0" i="0" dirty="0" err="1">
                <a:solidFill>
                  <a:srgbClr val="0F1115"/>
                </a:solidFill>
                <a:effectLst/>
                <a:latin typeface="quote-cjk-patch"/>
              </a:rPr>
              <a:t>ChromaDB</a:t>
            </a:r>
            <a:r>
              <a:rPr lang="en-US" altLang="ja-JP" b="0" i="0" dirty="0">
                <a:solidFill>
                  <a:srgbClr val="0F1115"/>
                </a:solidFill>
                <a:effectLst/>
                <a:latin typeface="quote-cjk-patch"/>
              </a:rPr>
              <a:t> 1.1.0 + Flask 3.1.2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3411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D114F-2E10-B97B-EB57-F00F16995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93D093-60F2-D9F9-8082-1207B2F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ja-JP" altLang="en-US" dirty="0"/>
              <a:t>技术架构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89D8307-793D-9AD6-E24E-2BF0B9C21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955" y="2103300"/>
            <a:ext cx="4979624" cy="44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6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0687C-B93A-AFBC-5656-7B7F10C71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5599C3-43F3-E446-DC50-E14FA1084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ja-JP" altLang="en-US" dirty="0"/>
              <a:t>数据流程图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B6726F-2B01-D157-9F74-F471D51B0D96}"/>
              </a:ext>
            </a:extLst>
          </p:cNvPr>
          <p:cNvSpPr txBox="1"/>
          <p:nvPr/>
        </p:nvSpPr>
        <p:spPr>
          <a:xfrm>
            <a:off x="978194" y="2528524"/>
            <a:ext cx="100654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文档输入 → 文档解析 → 文本分块 → 向量化 → 存储到ChromaDB</a:t>
            </a:r>
          </a:p>
          <a:p>
            <a:r>
              <a:rPr lang="ja-JP" altLang="en-US" dirty="0"/>
              <a:t>    ↓</a:t>
            </a:r>
          </a:p>
          <a:p>
            <a:r>
              <a:rPr lang="ja-JP" altLang="en-US" dirty="0"/>
              <a:t>用户查询 → 查询向量化 → 相似度检索 → 获取相关文档 → 上下文构建 → LLM生成回答</a:t>
            </a:r>
          </a:p>
          <a:p>
            <a:r>
              <a:rPr lang="ja-JP" altLang="en-US" dirty="0"/>
              <a:t>    ↓</a:t>
            </a:r>
          </a:p>
          <a:p>
            <a:r>
              <a:rPr lang="ja-JP" altLang="en-US" dirty="0"/>
              <a:t>记忆管理 → 对话历史存储 → 上下文增强 → 连续对话支持</a:t>
            </a:r>
          </a:p>
        </p:txBody>
      </p:sp>
    </p:spTree>
    <p:extLst>
      <p:ext uri="{BB962C8B-B14F-4D97-AF65-F5344CB8AC3E}">
        <p14:creationId xmlns:p14="http://schemas.microsoft.com/office/powerpoint/2010/main" val="3124244334"/>
      </p:ext>
    </p:extLst>
  </p:cSld>
  <p:clrMapOvr>
    <a:masterClrMapping/>
  </p:clrMapOvr>
</p:sld>
</file>

<file path=ppt/theme/theme1.xml><?xml version="1.0" encoding="utf-8"?>
<a:theme xmlns:a="http://schemas.openxmlformats.org/drawingml/2006/main" name="ユーザー設定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204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テック デザイン</Template>
  <TotalTime>2571</TotalTime>
  <Words>1333</Words>
  <Application>Microsoft Office PowerPoint</Application>
  <PresentationFormat>ワイド画面</PresentationFormat>
  <Paragraphs>191</Paragraphs>
  <Slides>26</Slides>
  <Notes>26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3" baseType="lpstr">
      <vt:lpstr>Meiryo UI</vt:lpstr>
      <vt:lpstr>quote-cjk-patch</vt:lpstr>
      <vt:lpstr>Arial</vt:lpstr>
      <vt:lpstr>Consolas</vt:lpstr>
      <vt:lpstr>Gill Sans MT</vt:lpstr>
      <vt:lpstr>Wingdings 2</vt:lpstr>
      <vt:lpstr>ユーザー設定</vt:lpstr>
      <vt:lpstr>智能知识伙伴</vt:lpstr>
      <vt:lpstr>知识困局：我们的智慧正在流失和沉睡</vt:lpstr>
      <vt:lpstr>传统工具已无法应对现代知识挑战</vt:lpstr>
      <vt:lpstr>引入一位24小时在线的AI知识伙伴</vt:lpstr>
      <vt:lpstr>技术引擎：RAG + LLM</vt:lpstr>
      <vt:lpstr>系统全景架构图</vt:lpstr>
      <vt:lpstr>系统概述</vt:lpstr>
      <vt:lpstr>技术架构</vt:lpstr>
      <vt:lpstr>数据流程图</vt:lpstr>
      <vt:lpstr>核心组件详解</vt:lpstr>
      <vt:lpstr>记忆策略</vt:lpstr>
      <vt:lpstr>向量存储</vt:lpstr>
      <vt:lpstr>多模型支持架构</vt:lpstr>
      <vt:lpstr>智能对话</vt:lpstr>
      <vt:lpstr>智能对话</vt:lpstr>
      <vt:lpstr>智能对话</vt:lpstr>
      <vt:lpstr>多语言对应</vt:lpstr>
      <vt:lpstr>文件上传</vt:lpstr>
      <vt:lpstr>文件上传</vt:lpstr>
      <vt:lpstr>文件上传</vt:lpstr>
      <vt:lpstr>文件上传</vt:lpstr>
      <vt:lpstr>文本追加</vt:lpstr>
      <vt:lpstr>文本检索</vt:lpstr>
      <vt:lpstr>功能扩展路线图</vt:lpstr>
      <vt:lpstr>竞争优势总结</vt:lpstr>
      <vt:lpstr>ありがとう ございます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尚峰</dc:creator>
  <cp:lastModifiedBy>尚峰</cp:lastModifiedBy>
  <cp:revision>26</cp:revision>
  <dcterms:created xsi:type="dcterms:W3CDTF">2025-09-19T05:05:05Z</dcterms:created>
  <dcterms:modified xsi:type="dcterms:W3CDTF">2025-10-20T01:13:47Z</dcterms:modified>
</cp:coreProperties>
</file>